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1369D8-00D0-BC42-99F9-91AB88053719}" v="1" dt="2025-11-05T16:17:34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33"/>
  </p:normalViewPr>
  <p:slideViewPr>
    <p:cSldViewPr snapToGrid="0">
      <p:cViewPr varScale="1">
        <p:scale>
          <a:sx n="106" d="100"/>
          <a:sy n="106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5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92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9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3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48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9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1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4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6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8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2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42CE4-8C1E-1946-946E-7C73A3E59EB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DA44B-7C2D-E347-AB3F-4860F3DB4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5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nadp-uk.org/wp-content/uploads/2021/11/School-vs-university-a-glossary-and-explainer-1.pdf" TargetMode="External"/><Relationship Id="rId2" Type="http://schemas.openxmlformats.org/officeDocument/2006/relationships/hyperlink" Target="https://gohigherwestyorks.ac.uk/resource/disabled-learners-transition-pack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disabled-students-allowance-ds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dvance-he.ac.uk/guidance/equality-diversity-and-inclusion/student-recruitment-retention-and-attainment/inclusive-learning-and-teaching/competence-standards-and-reasonable-adjustmen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nadp-uk.org/wp-content/uploads/2021/11/School-vs-university-a-glossary-and-explainer-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DBAC9-D4C4-E66E-AEA7-1CA3963232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Disability Support in Higher Education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29762-537D-A589-1B99-C459CB2534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Simon Morris</a:t>
            </a:r>
          </a:p>
          <a:p>
            <a:r>
              <a:rPr lang="en-US" dirty="0"/>
              <a:t>Head of Disability Support &amp; Directorate Operations</a:t>
            </a:r>
          </a:p>
        </p:txBody>
      </p:sp>
    </p:spTree>
    <p:extLst>
      <p:ext uri="{BB962C8B-B14F-4D97-AF65-F5344CB8AC3E}">
        <p14:creationId xmlns:p14="http://schemas.microsoft.com/office/powerpoint/2010/main" val="2048589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286E4-CC62-9EE6-C8A8-261476A20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We’re all on a “Journey”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BE4F6D-9B01-978D-4684-8CE6625BAB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quick overview</a:t>
            </a:r>
          </a:p>
        </p:txBody>
      </p:sp>
    </p:spTree>
    <p:extLst>
      <p:ext uri="{BB962C8B-B14F-4D97-AF65-F5344CB8AC3E}">
        <p14:creationId xmlns:p14="http://schemas.microsoft.com/office/powerpoint/2010/main" val="719840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732C6-EE01-8624-CDA0-6A7D9D10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Student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753E5-C563-474C-3B9B-DEFBAA2B0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day engagement, &amp; pre-selection research;  </a:t>
            </a:r>
          </a:p>
          <a:p>
            <a:r>
              <a:rPr lang="en-US" dirty="0"/>
              <a:t>Application disclosure;</a:t>
            </a:r>
          </a:p>
          <a:p>
            <a:r>
              <a:rPr lang="en-US" dirty="0"/>
              <a:t>Proactive learner/HEP engagement;</a:t>
            </a:r>
          </a:p>
          <a:p>
            <a:r>
              <a:rPr lang="en-US" dirty="0"/>
              <a:t>Application for student finance, including DSA;</a:t>
            </a:r>
          </a:p>
          <a:p>
            <a:r>
              <a:rPr lang="en-US" dirty="0"/>
              <a:t>Proactive engagement with requests for information, and asking questions; </a:t>
            </a:r>
          </a:p>
          <a:p>
            <a:r>
              <a:rPr lang="en-US" dirty="0"/>
              <a:t>Full use of all support, and proactive engagement with HEP to identify issues, and resolve issues; </a:t>
            </a:r>
          </a:p>
          <a:p>
            <a:pPr marL="0" indent="0">
              <a:buNone/>
            </a:pPr>
            <a:r>
              <a:rPr lang="en-US" dirty="0"/>
              <a:t>It is important to note that support can take up to 12 weeks to set up – It is essential that learners are starting the conversations about support as soon as possible, ideally in the April prior to arrival. </a:t>
            </a:r>
          </a:p>
        </p:txBody>
      </p:sp>
    </p:spTree>
    <p:extLst>
      <p:ext uri="{BB962C8B-B14F-4D97-AF65-F5344CB8AC3E}">
        <p14:creationId xmlns:p14="http://schemas.microsoft.com/office/powerpoint/2010/main" val="154218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91D50-1779-C173-E81F-B67C3715F8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Things to watch out for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9076C1-E735-DE6A-ECDB-480286EEE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Not everything is straight forward. </a:t>
            </a:r>
          </a:p>
        </p:txBody>
      </p:sp>
    </p:spTree>
    <p:extLst>
      <p:ext uri="{BB962C8B-B14F-4D97-AF65-F5344CB8AC3E}">
        <p14:creationId xmlns:p14="http://schemas.microsoft.com/office/powerpoint/2010/main" val="3522435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1CE8A-BD34-CE53-D854-AEA22F4B2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aware!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46C1B-1BBB-7E8C-0BBC-36D2A0772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HEPs will not accept Educational Health Care Plans, these are not written for Higher Education; </a:t>
            </a:r>
          </a:p>
          <a:p>
            <a:r>
              <a:rPr lang="en-US" dirty="0"/>
              <a:t>Support can take up to 12 weeks to put in place;</a:t>
            </a:r>
          </a:p>
          <a:p>
            <a:r>
              <a:rPr lang="en-US" dirty="0"/>
              <a:t>HEPs may require supporting information (evidence) of a disability which can take time to obtain; </a:t>
            </a:r>
          </a:p>
          <a:p>
            <a:r>
              <a:rPr lang="en-US" dirty="0"/>
              <a:t>DSA will also require evidence, but they have strict criteria for this, and this will be different to the HEP; </a:t>
            </a:r>
          </a:p>
          <a:p>
            <a:r>
              <a:rPr lang="en-US" dirty="0"/>
              <a:t>There is an expectation that learners will drive many of the associated processes, they are not passive participants in the processes involved; </a:t>
            </a:r>
          </a:p>
          <a:p>
            <a:r>
              <a:rPr lang="en-US" dirty="0"/>
              <a:t>HEP and DSA support will be based on need, not preference, and has to be justifiable.  Support will also be delivered on scale, so may not be as bespoke as a learner might be used to.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56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8F712-60A1-98AA-EFA3-AA967CEA2E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Roles and Responsibilities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9EB1D-795E-7868-E390-7AFACAA8B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Learners will be treated as adults</a:t>
            </a:r>
          </a:p>
        </p:txBody>
      </p:sp>
    </p:spTree>
    <p:extLst>
      <p:ext uri="{BB962C8B-B14F-4D97-AF65-F5344CB8AC3E}">
        <p14:creationId xmlns:p14="http://schemas.microsoft.com/office/powerpoint/2010/main" val="4191937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48443-6E97-1E0E-0D41-4DEBEA591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Outside of an HEPs legal and statutory duties: </a:t>
            </a:r>
          </a:p>
          <a:p>
            <a:r>
              <a:rPr lang="en-US" dirty="0"/>
              <a:t>All processes will require the learner to be an active participant – HEPs will support them to make informed choices; </a:t>
            </a:r>
          </a:p>
          <a:p>
            <a:r>
              <a:rPr lang="en-US" dirty="0"/>
              <a:t>There is an expectation that learners will engage and highlight if there are issues, even if they don’t know what the root of the issue is; </a:t>
            </a:r>
          </a:p>
          <a:p>
            <a:r>
              <a:rPr lang="en-US" dirty="0"/>
              <a:t>Parents, carers and supporters are no longer part of the decision-making process, and cannot act as advocates.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B048D1-012F-D399-AD61-59EC3DFD1FE4}"/>
              </a:ext>
            </a:extLst>
          </p:cNvPr>
          <p:cNvSpPr txBox="1"/>
          <p:nvPr/>
        </p:nvSpPr>
        <p:spPr>
          <a:xfrm>
            <a:off x="1131683" y="2554100"/>
            <a:ext cx="514236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-150" normalizeH="0" baseline="0" noProof="0" dirty="0">
                <a:ln>
                  <a:noFill/>
                </a:ln>
                <a:solidFill>
                  <a:srgbClr val="FFFE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Roles </a:t>
            </a:r>
          </a:p>
          <a:p>
            <a:r>
              <a:rPr kumimoji="0" lang="en-US" sz="4000" b="0" i="0" u="none" strike="noStrike" kern="1200" cap="none" spc="-150" normalizeH="0" baseline="0" noProof="0" dirty="0">
                <a:ln>
                  <a:noFill/>
                </a:ln>
                <a:solidFill>
                  <a:srgbClr val="FFFE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and </a:t>
            </a:r>
          </a:p>
          <a:p>
            <a:r>
              <a:rPr kumimoji="0" lang="en-US" sz="4000" b="0" i="0" u="none" strike="noStrike" kern="1200" cap="none" spc="-150" normalizeH="0" baseline="0" noProof="0" dirty="0">
                <a:ln>
                  <a:noFill/>
                </a:ln>
                <a:solidFill>
                  <a:srgbClr val="FFFE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Responsibilities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17348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59E2-909E-B7A4-97F5-7921FEF25E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599014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3012-292F-A0DF-C265-37A7D7B4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you might find useful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79D7E-A035-C4FF-5A87-5635C295A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GHWY Transition pack: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  <a:p>
            <a:r>
              <a:rPr lang="en-US" dirty="0"/>
              <a:t>NADP Guidance &amp; Glossary: </a:t>
            </a:r>
            <a:r>
              <a:rPr lang="en-US" dirty="0">
                <a:hlinkClick r:id="rId3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755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D435-49D8-B584-0459-FF281AE7BF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E2C5A-F23F-1712-C12D-C604B1B5A9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3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9FA1B-7FD0-2F22-7623-04CB38BF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E86F8-C74D-49B4-986D-156D9D13D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overview of Disability support in Higher Education;</a:t>
            </a:r>
          </a:p>
          <a:p>
            <a:r>
              <a:rPr lang="en-US" dirty="0"/>
              <a:t>To disclose or not;</a:t>
            </a:r>
          </a:p>
          <a:p>
            <a:r>
              <a:rPr lang="en-US" dirty="0"/>
              <a:t>Learning the language; </a:t>
            </a:r>
          </a:p>
          <a:p>
            <a:r>
              <a:rPr lang="en-US" dirty="0"/>
              <a:t>Key steps along the support journey;</a:t>
            </a:r>
          </a:p>
          <a:p>
            <a:r>
              <a:rPr lang="en-US" dirty="0"/>
              <a:t>Things to watch out for; </a:t>
            </a:r>
          </a:p>
          <a:p>
            <a:r>
              <a:rPr lang="en-US" dirty="0"/>
              <a:t>Roles, responsibilities, and supporting parents to take a step back; </a:t>
            </a:r>
          </a:p>
          <a:p>
            <a:r>
              <a:rPr lang="en-US" dirty="0"/>
              <a:t>Resources, </a:t>
            </a:r>
          </a:p>
          <a:p>
            <a:r>
              <a:rPr lang="en-US" dirty="0"/>
              <a:t>Key messages and learning. </a:t>
            </a:r>
          </a:p>
        </p:txBody>
      </p:sp>
    </p:spTree>
    <p:extLst>
      <p:ext uri="{BB962C8B-B14F-4D97-AF65-F5344CB8AC3E}">
        <p14:creationId xmlns:p14="http://schemas.microsoft.com/office/powerpoint/2010/main" val="2808534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76DFF-1BBC-969F-6EF0-BA984DE06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Disability Support in Higher Education</a:t>
            </a:r>
          </a:p>
        </p:txBody>
      </p:sp>
    </p:spTree>
    <p:extLst>
      <p:ext uri="{BB962C8B-B14F-4D97-AF65-F5344CB8AC3E}">
        <p14:creationId xmlns:p14="http://schemas.microsoft.com/office/powerpoint/2010/main" val="15474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87834-7FEE-6E19-B41E-5899A30CE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elements to support in 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D74DD-5208-DD81-B900-02C7674C6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26749"/>
            <a:ext cx="6542416" cy="6527547"/>
          </a:xfrm>
        </p:spPr>
        <p:txBody>
          <a:bodyPr>
            <a:normAutofit/>
          </a:bodyPr>
          <a:lstStyle/>
          <a:p>
            <a:r>
              <a:rPr lang="en-US" dirty="0"/>
              <a:t>University Reasonable Adustments:</a:t>
            </a:r>
          </a:p>
          <a:p>
            <a:pPr lvl="1"/>
            <a:r>
              <a:rPr lang="en-US" sz="1800" dirty="0"/>
              <a:t>Academic adjustments;</a:t>
            </a:r>
          </a:p>
          <a:p>
            <a:pPr lvl="1"/>
            <a:r>
              <a:rPr lang="en-US" sz="1800" dirty="0"/>
              <a:t>Exam arrangements;</a:t>
            </a:r>
          </a:p>
          <a:p>
            <a:pPr lvl="1"/>
            <a:r>
              <a:rPr lang="en-US" sz="1800" dirty="0"/>
              <a:t>Reasonable adjustments to the physical environment</a:t>
            </a:r>
            <a:r>
              <a:rPr lang="en-US" dirty="0"/>
              <a:t>.</a:t>
            </a:r>
          </a:p>
          <a:p>
            <a:r>
              <a:rPr lang="en-US" dirty="0"/>
              <a:t>Disabled Students Allowances (DSA)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  <a:p>
            <a:pPr lvl="1"/>
            <a:r>
              <a:rPr lang="en-US" sz="1800" dirty="0"/>
              <a:t>Available to UK residents who are studying a higher education course that lasts at least a year;</a:t>
            </a:r>
          </a:p>
          <a:p>
            <a:pPr lvl="1"/>
            <a:r>
              <a:rPr lang="en-US" sz="1800" dirty="0"/>
              <a:t>Funds the cost of an independent Study Needs Assessment (SNA);</a:t>
            </a:r>
          </a:p>
          <a:p>
            <a:pPr lvl="1"/>
            <a:r>
              <a:rPr lang="en-US" sz="1800" dirty="0"/>
              <a:t>Recommendations will include the support that is required over and above what is reasonably expected of the Higher Education Provider (HEP), i.e. specialist support, Assistive Technology;</a:t>
            </a:r>
          </a:p>
          <a:p>
            <a:pPr lvl="1"/>
            <a:r>
              <a:rPr lang="en-US" sz="1800" dirty="0"/>
              <a:t>Recommendations based on assessed need, not individual’s  preferences. </a:t>
            </a:r>
          </a:p>
        </p:txBody>
      </p:sp>
    </p:spTree>
    <p:extLst>
      <p:ext uri="{BB962C8B-B14F-4D97-AF65-F5344CB8AC3E}">
        <p14:creationId xmlns:p14="http://schemas.microsoft.com/office/powerpoint/2010/main" val="253901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8A8A8-9A81-78FF-12D6-3754C1AC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not included?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7D3A7-2783-7860-F6E4-BCB675250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HEPs are required to make reasonable adjustments to all elements of the programme of study that are not considered Competence Standards </a:t>
            </a:r>
            <a:r>
              <a:rPr lang="en-GB" dirty="0">
                <a:hlinkClick r:id="rId2"/>
              </a:rPr>
              <a:t>Competence standards and reasonable adjustments |      Advance HE</a:t>
            </a:r>
            <a:r>
              <a:rPr lang="en-US" dirty="0"/>
              <a:t>;</a:t>
            </a:r>
          </a:p>
          <a:p>
            <a:r>
              <a:rPr lang="en-US" dirty="0"/>
              <a:t>HEPs and DSA do not take responsibility any aspect of health or personal care;  </a:t>
            </a:r>
          </a:p>
          <a:p>
            <a:r>
              <a:rPr lang="en-US" dirty="0"/>
              <a:t>Support recommendations may not match that of the learner’s previous education provider – HE is a different environment, operating on a different scale, this means that there will be an element of negotiation and compromise. </a:t>
            </a:r>
          </a:p>
        </p:txBody>
      </p:sp>
    </p:spTree>
    <p:extLst>
      <p:ext uri="{BB962C8B-B14F-4D97-AF65-F5344CB8AC3E}">
        <p14:creationId xmlns:p14="http://schemas.microsoft.com/office/powerpoint/2010/main" val="191754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AFCF4-A909-6DB3-1C40-2CBCED7A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of Disability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475B1-22F9-D3C1-B0C4-234649B75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If, when and how</a:t>
            </a:r>
          </a:p>
        </p:txBody>
      </p:sp>
    </p:spTree>
    <p:extLst>
      <p:ext uri="{BB962C8B-B14F-4D97-AF65-F5344CB8AC3E}">
        <p14:creationId xmlns:p14="http://schemas.microsoft.com/office/powerpoint/2010/main" val="240712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8A70B-33A3-52AA-1507-7C24C18B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53B94-CF7A-949F-7065-B513F75E0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Learners should have no fear of disclosing a disability to a potential HEP;</a:t>
            </a:r>
          </a:p>
          <a:p>
            <a:r>
              <a:rPr lang="en-US" dirty="0"/>
              <a:t>They should disclose as soon as possible, ideally via UCAS or application form;</a:t>
            </a:r>
          </a:p>
          <a:p>
            <a:r>
              <a:rPr lang="en-US" dirty="0"/>
              <a:t>This is the only way an HEP will know the learner is potentially coming and to get in touch to start talking about support;</a:t>
            </a:r>
          </a:p>
          <a:p>
            <a:r>
              <a:rPr lang="en-US" dirty="0"/>
              <a:t>Disclosing via UCAS or application form means it is done in one go, and all relevant HEPs can start the discussion about potential support; </a:t>
            </a:r>
          </a:p>
          <a:p>
            <a:r>
              <a:rPr lang="en-US" dirty="0"/>
              <a:t>A disclosure of a disability will not impact the potential offer of a place. </a:t>
            </a:r>
          </a:p>
        </p:txBody>
      </p:sp>
    </p:spTree>
    <p:extLst>
      <p:ext uri="{BB962C8B-B14F-4D97-AF65-F5344CB8AC3E}">
        <p14:creationId xmlns:p14="http://schemas.microsoft.com/office/powerpoint/2010/main" val="423775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4CB72-E933-1F5C-A5BA-7B4107869A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Terminology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50AE4-93B1-1995-04EC-B01B65B270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Are we all talking the same language? </a:t>
            </a:r>
          </a:p>
        </p:txBody>
      </p:sp>
    </p:spTree>
    <p:extLst>
      <p:ext uri="{BB962C8B-B14F-4D97-AF65-F5344CB8AC3E}">
        <p14:creationId xmlns:p14="http://schemas.microsoft.com/office/powerpoint/2010/main" val="1700082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7F41-352C-B051-651F-C43976A8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A4DF8-E7C8-B16B-8B38-05FE796FA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Terminology between schools, Further education providers and Higher education will be different. There will even be different terminologies used between HEPs;</a:t>
            </a:r>
          </a:p>
          <a:p>
            <a:r>
              <a:rPr lang="en-US" dirty="0"/>
              <a:t>Learn the language – It is really important that learners get to understand the general terminology used in HE, but also the local terms in their potential new institution;</a:t>
            </a:r>
          </a:p>
          <a:p>
            <a:r>
              <a:rPr lang="en-US" dirty="0"/>
              <a:t>HEPs will apply the term of “Disability” by its legal definition – this may mean that people are referred to as Disabled who may have never associated with the term before; </a:t>
            </a:r>
          </a:p>
          <a:p>
            <a:r>
              <a:rPr lang="en-US" dirty="0"/>
              <a:t>National Association of Disability Practitioners(NADP) Guidance and Glossary of Terms -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07781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10775</TotalTime>
  <Words>850</Words>
  <Application>Microsoft Office PowerPoint</Application>
  <PresentationFormat>Widescreen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 Light</vt:lpstr>
      <vt:lpstr>Rockwell</vt:lpstr>
      <vt:lpstr>Wingdings</vt:lpstr>
      <vt:lpstr>Atlas</vt:lpstr>
      <vt:lpstr>Disability Support in Higher Education</vt:lpstr>
      <vt:lpstr>What we will cover</vt:lpstr>
      <vt:lpstr>Disability Support in Higher Education</vt:lpstr>
      <vt:lpstr>Two elements to support in HE</vt:lpstr>
      <vt:lpstr>What is not included? </vt:lpstr>
      <vt:lpstr>Disclosure of Disability</vt:lpstr>
      <vt:lpstr>Disclosure</vt:lpstr>
      <vt:lpstr>Terminology </vt:lpstr>
      <vt:lpstr>Terminology </vt:lpstr>
      <vt:lpstr>We’re all on a “Journey”</vt:lpstr>
      <vt:lpstr>The Student Journey</vt:lpstr>
      <vt:lpstr>Things to watch out for</vt:lpstr>
      <vt:lpstr>Be aware! </vt:lpstr>
      <vt:lpstr>Roles and Responsibilities</vt:lpstr>
      <vt:lpstr>PowerPoint Presentation</vt:lpstr>
      <vt:lpstr>Resources</vt:lpstr>
      <vt:lpstr>Things you might find useful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Support in Higher Education</dc:title>
  <dc:creator>Simon Morris</dc:creator>
  <cp:lastModifiedBy>John Herbert</cp:lastModifiedBy>
  <cp:revision>4</cp:revision>
  <dcterms:created xsi:type="dcterms:W3CDTF">2025-11-04T11:32:23Z</dcterms:created>
  <dcterms:modified xsi:type="dcterms:W3CDTF">2025-11-13T15:27:12Z</dcterms:modified>
</cp:coreProperties>
</file>